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Raleway ExtraBold"/>
      <p:bold r:id="rId20"/>
      <p:boldItalic r:id="rId21"/>
    </p:embeddedFont>
    <p:embeddedFont>
      <p:font typeface="Raleway 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ExtraBold-bold.fntdata"/><Relationship Id="rId22" Type="http://schemas.openxmlformats.org/officeDocument/2006/relationships/font" Target="fonts/RalewayLight-regular.fntdata"/><Relationship Id="rId21" Type="http://schemas.openxmlformats.org/officeDocument/2006/relationships/font" Target="fonts/RalewayExtraBold-boldItalic.fntdata"/><Relationship Id="rId24" Type="http://schemas.openxmlformats.org/officeDocument/2006/relationships/font" Target="fonts/RalewayLight-italic.fntdata"/><Relationship Id="rId23" Type="http://schemas.openxmlformats.org/officeDocument/2006/relationships/font" Target="fonts/Raleway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Raleway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to articulate the problem/challenge/opportunity and how we are addressing this issue and what it means in terms of ROI/ some numbers/ bump up in revenue or AOV (average order value)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combination of recommend-sell and up-sell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profile is built up and nurtured through the sales process to increase customer satisfaction and retention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Same way people will buy health supplements or go to gym, this is a use of technology to enhance our health. Similarly we can use deep learning tools to enhance our style, looks and improve ROI on our fashion spend. Fashion is a reflection of who we are every day especially thru choice of what we wear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Compared to just being shown a single product - as is common in cookies. This provides a complete ‘look’ matching with the customer persona, and is a curated collection.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Yorkdale - Where high-end Fashion meets cutting-edge technology to offer a unique and delightful experience!!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market strategy - launch of this service with a fashion pop shop in the center of the mall with reach out done by existing channels. Fashion celebrity will be invited to this event with their endorsement. Offered on a ‘select’ basis?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FB6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ed">
  <p:cSld name="BLANK_1">
    <p:bg>
      <p:bgPr>
        <a:solidFill>
          <a:srgbClr val="FFB6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Shape 52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FFB6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FFB6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 flipH="1"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1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Shape 37"/>
          <p:cNvSpPr txBox="1"/>
          <p:nvPr>
            <p:ph idx="3" type="body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90735" y="379877"/>
            <a:ext cx="8362529" cy="4383746"/>
          </a:xfrm>
          <a:custGeom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1" Type="http://schemas.openxmlformats.org/officeDocument/2006/relationships/image" Target="../media/image2.png"/><Relationship Id="rId10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60739"/>
            <a:ext cx="9144000" cy="8064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4294967295" type="ctrTitle"/>
          </p:nvPr>
        </p:nvSpPr>
        <p:spPr>
          <a:xfrm>
            <a:off x="609600" y="1964350"/>
            <a:ext cx="80568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B600"/>
                </a:solidFill>
              </a:rPr>
              <a:t>Demo</a:t>
            </a:r>
            <a:endParaRPr sz="4800">
              <a:solidFill>
                <a:srgbClr val="FFB600"/>
              </a:solidFill>
            </a:endParaRPr>
          </a:p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1" name="Shape 171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72" name="Shape 172"/>
            <p:cNvSpPr/>
            <p:nvPr/>
          </p:nvSpPr>
          <p:spPr>
            <a:xfrm>
              <a:off x="6807900" y="2671250"/>
              <a:ext cx="102600" cy="22625"/>
            </a:xfrm>
            <a:custGeom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6807900" y="2636450"/>
              <a:ext cx="102600" cy="22625"/>
            </a:xfrm>
            <a:custGeom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6807900" y="2706075"/>
              <a:ext cx="102600" cy="29925"/>
            </a:xfrm>
            <a:custGeom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6811575" y="2463675"/>
              <a:ext cx="95275" cy="160600"/>
            </a:xfrm>
            <a:custGeom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6730350" y="2315900"/>
              <a:ext cx="257700" cy="308375"/>
            </a:xfrm>
            <a:custGeom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Shape 182"/>
          <p:cNvSpPr txBox="1"/>
          <p:nvPr>
            <p:ph idx="4294967295" type="ctrTitle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B600"/>
                </a:solidFill>
              </a:rPr>
              <a:t>Thanks</a:t>
            </a:r>
            <a:r>
              <a:rPr lang="en" sz="9600">
                <a:solidFill>
                  <a:srgbClr val="FFB600"/>
                </a:solidFill>
              </a:rPr>
              <a:t>!</a:t>
            </a:r>
            <a:endParaRPr sz="9600">
              <a:solidFill>
                <a:srgbClr val="FFB600"/>
              </a:solidFill>
            </a:endParaRPr>
          </a:p>
        </p:txBody>
      </p:sp>
      <p:sp>
        <p:nvSpPr>
          <p:cNvPr id="183" name="Shape 183"/>
          <p:cNvSpPr txBox="1"/>
          <p:nvPr>
            <p:ph idx="4294967295" type="subTitle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  Any questions?</a:t>
            </a:r>
            <a:endParaRPr b="1" sz="3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/>
          </a:p>
        </p:txBody>
      </p:sp>
      <p:sp>
        <p:nvSpPr>
          <p:cNvPr id="184" name="Shape 184"/>
          <p:cNvSpPr/>
          <p:nvPr/>
        </p:nvSpPr>
        <p:spPr>
          <a:xfrm>
            <a:off x="8054234" y="327815"/>
            <a:ext cx="798007" cy="725835"/>
          </a:xfrm>
          <a:custGeom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00" y="447375"/>
            <a:ext cx="5292623" cy="7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585925" y="2989450"/>
            <a:ext cx="8175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Vogue AI</a:t>
            </a:r>
            <a:endParaRPr/>
          </a:p>
        </p:txBody>
      </p:sp>
      <p:grpSp>
        <p:nvGrpSpPr>
          <p:cNvPr id="64" name="Shape 64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65" name="Shape 65"/>
            <p:cNvSpPr/>
            <p:nvPr/>
          </p:nvSpPr>
          <p:spPr>
            <a:xfrm>
              <a:off x="570875" y="4322250"/>
              <a:ext cx="443300" cy="443325"/>
            </a:xfrm>
            <a:custGeom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597725" y="4665400"/>
              <a:ext cx="73300" cy="73300"/>
            </a:xfrm>
            <a:custGeom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54525" y="4708150"/>
              <a:ext cx="47025" cy="47025"/>
            </a:xfrm>
            <a:custGeom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581250" y="4634875"/>
              <a:ext cx="47050" cy="47050"/>
            </a:xfrm>
            <a:custGeom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4294967295" type="ctrTitle"/>
          </p:nvPr>
        </p:nvSpPr>
        <p:spPr>
          <a:xfrm>
            <a:off x="543600" y="1698900"/>
            <a:ext cx="8056800" cy="17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B600"/>
                </a:solidFill>
              </a:rPr>
              <a:t>How do we get customers to spend more money?</a:t>
            </a:r>
            <a:endParaRPr sz="2400">
              <a:solidFill>
                <a:srgbClr val="FFB600"/>
              </a:solidFill>
            </a:endParaRPr>
          </a:p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" name="Shape 75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76" name="Shape 76"/>
            <p:cNvSpPr/>
            <p:nvPr/>
          </p:nvSpPr>
          <p:spPr>
            <a:xfrm>
              <a:off x="6807900" y="2671250"/>
              <a:ext cx="102600" cy="22625"/>
            </a:xfrm>
            <a:custGeom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807900" y="2636450"/>
              <a:ext cx="102600" cy="22625"/>
            </a:xfrm>
            <a:custGeom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807900" y="2706075"/>
              <a:ext cx="102600" cy="29925"/>
            </a:xfrm>
            <a:custGeom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6811575" y="2463675"/>
              <a:ext cx="95275" cy="160600"/>
            </a:xfrm>
            <a:custGeom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6730350" y="2315900"/>
              <a:ext cx="257700" cy="308375"/>
            </a:xfrm>
            <a:custGeom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1581450" y="2161800"/>
            <a:ext cx="59811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Customers will buy 200 percent more when they see a whole outfit</a:t>
            </a:r>
            <a:endParaRPr/>
          </a:p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967950" y="1618800"/>
            <a:ext cx="7208100" cy="19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B600"/>
                </a:solidFill>
              </a:rPr>
              <a:t>I</a:t>
            </a:r>
            <a:r>
              <a:rPr lang="en">
                <a:solidFill>
                  <a:srgbClr val="FFB600"/>
                </a:solidFill>
              </a:rPr>
              <a:t>mpossible</a:t>
            </a:r>
            <a:r>
              <a:rPr lang="en"/>
              <a:t> to show every combination</a:t>
            </a:r>
            <a:endParaRPr/>
          </a:p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Shape 93"/>
          <p:cNvSpPr/>
          <p:nvPr/>
        </p:nvSpPr>
        <p:spPr>
          <a:xfrm>
            <a:off x="8055177" y="292676"/>
            <a:ext cx="796167" cy="796157"/>
          </a:xfrm>
          <a:custGeom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Shape 99"/>
          <p:cNvSpPr txBox="1"/>
          <p:nvPr>
            <p:ph idx="4294967295" type="title"/>
          </p:nvPr>
        </p:nvSpPr>
        <p:spPr>
          <a:xfrm>
            <a:off x="823325" y="558750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B600"/>
                </a:solidFill>
              </a:rPr>
              <a:t>Our Solution</a:t>
            </a:r>
            <a:endParaRPr sz="2400">
              <a:solidFill>
                <a:srgbClr val="FFB600"/>
              </a:solidFill>
            </a:endParaRPr>
          </a:p>
        </p:txBody>
      </p:sp>
      <p:sp>
        <p:nvSpPr>
          <p:cNvPr id="100" name="Shape 100"/>
          <p:cNvSpPr txBox="1"/>
          <p:nvPr>
            <p:ph idx="4294967295" type="title"/>
          </p:nvPr>
        </p:nvSpPr>
        <p:spPr>
          <a:xfrm>
            <a:off x="967950" y="1357875"/>
            <a:ext cx="7208100" cy="30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4A4A"/>
                </a:solidFill>
              </a:rPr>
              <a:t>Machine Learning</a:t>
            </a:r>
            <a:endParaRPr>
              <a:solidFill>
                <a:srgbClr val="4A4A4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4A4A"/>
                </a:solidFill>
              </a:rPr>
              <a:t>+</a:t>
            </a:r>
            <a:endParaRPr>
              <a:solidFill>
                <a:srgbClr val="4A4A4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4A4A"/>
                </a:solidFill>
              </a:rPr>
              <a:t>Computer Vision</a:t>
            </a:r>
            <a:endParaRPr>
              <a:solidFill>
                <a:srgbClr val="4A4A4A"/>
              </a:solidFill>
            </a:endParaRPr>
          </a:p>
        </p:txBody>
      </p:sp>
      <p:grpSp>
        <p:nvGrpSpPr>
          <p:cNvPr id="101" name="Shape 101"/>
          <p:cNvGrpSpPr/>
          <p:nvPr/>
        </p:nvGrpSpPr>
        <p:grpSpPr>
          <a:xfrm>
            <a:off x="7925450" y="275756"/>
            <a:ext cx="1030410" cy="762374"/>
            <a:chOff x="5255200" y="3006475"/>
            <a:chExt cx="511700" cy="378575"/>
          </a:xfrm>
        </p:grpSpPr>
        <p:sp>
          <p:nvSpPr>
            <p:cNvPr id="102" name="Shape 102"/>
            <p:cNvSpPr/>
            <p:nvPr/>
          </p:nvSpPr>
          <p:spPr>
            <a:xfrm>
              <a:off x="5255200" y="3006475"/>
              <a:ext cx="349900" cy="349875"/>
            </a:xfrm>
            <a:custGeom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5567825" y="3185975"/>
              <a:ext cx="199075" cy="199075"/>
            </a:xfrm>
            <a:custGeom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541050" y="1351650"/>
            <a:ext cx="3330000" cy="24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Offering</a:t>
            </a:r>
            <a:r>
              <a:rPr lang="en" sz="3600"/>
              <a:t> </a:t>
            </a:r>
            <a:r>
              <a:rPr lang="en" sz="3600">
                <a:solidFill>
                  <a:srgbClr val="FFB600"/>
                </a:solidFill>
              </a:rPr>
              <a:t>good</a:t>
            </a:r>
            <a:r>
              <a:rPr lang="en" sz="3600"/>
              <a:t> </a:t>
            </a:r>
            <a:r>
              <a:rPr lang="en" sz="3600"/>
              <a:t>suggestions requires a lot of data </a:t>
            </a:r>
            <a:endParaRPr sz="3600"/>
          </a:p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0" name="Shape 110"/>
          <p:cNvGrpSpPr/>
          <p:nvPr/>
        </p:nvGrpSpPr>
        <p:grpSpPr>
          <a:xfrm>
            <a:off x="3703042" y="600903"/>
            <a:ext cx="4036590" cy="3941676"/>
            <a:chOff x="2256567" y="677103"/>
            <a:chExt cx="4036590" cy="3941676"/>
          </a:xfrm>
        </p:grpSpPr>
        <p:sp>
          <p:nvSpPr>
            <p:cNvPr id="111" name="Shape 111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117" name="Shape 117"/>
          <p:cNvGrpSpPr/>
          <p:nvPr/>
        </p:nvGrpSpPr>
        <p:grpSpPr>
          <a:xfrm>
            <a:off x="5893669" y="1739566"/>
            <a:ext cx="2440200" cy="2440200"/>
            <a:chOff x="4447194" y="1815766"/>
            <a:chExt cx="2440200" cy="2440200"/>
          </a:xfrm>
        </p:grpSpPr>
        <p:sp>
          <p:nvSpPr>
            <p:cNvPr id="118" name="Shape 118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19" name="Shape 119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Color/Pattern</a:t>
              </a:r>
              <a:endParaRPr b="1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0" name="Shape 120"/>
          <p:cNvGrpSpPr/>
          <p:nvPr/>
        </p:nvGrpSpPr>
        <p:grpSpPr>
          <a:xfrm>
            <a:off x="5013412" y="1297853"/>
            <a:ext cx="1423800" cy="1423800"/>
            <a:chOff x="3490737" y="1374053"/>
            <a:chExt cx="1423800" cy="1423800"/>
          </a:xfrm>
        </p:grpSpPr>
        <p:sp>
          <p:nvSpPr>
            <p:cNvPr id="121" name="Shape 121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22" name="Shape 122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Fabric</a:t>
              </a:r>
              <a:endParaRPr b="1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3" name="Shape 123"/>
          <p:cNvGrpSpPr/>
          <p:nvPr/>
        </p:nvGrpSpPr>
        <p:grpSpPr>
          <a:xfrm>
            <a:off x="4672228" y="2862089"/>
            <a:ext cx="1498800" cy="1498800"/>
            <a:chOff x="644203" y="3718814"/>
            <a:chExt cx="1498800" cy="1498800"/>
          </a:xfrm>
        </p:grpSpPr>
        <p:sp>
          <p:nvSpPr>
            <p:cNvPr id="124" name="Shape 124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00695C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25" name="Shape 125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Vogue</a:t>
              </a:r>
              <a:endParaRPr b="1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6" name="Shape 126"/>
          <p:cNvGrpSpPr/>
          <p:nvPr/>
        </p:nvGrpSpPr>
        <p:grpSpPr>
          <a:xfrm>
            <a:off x="7334059" y="1114293"/>
            <a:ext cx="1030262" cy="1030262"/>
            <a:chOff x="3490737" y="1374053"/>
            <a:chExt cx="1423800" cy="1423800"/>
          </a:xfrm>
        </p:grpSpPr>
        <p:sp>
          <p:nvSpPr>
            <p:cNvPr id="127" name="Shape 127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28" name="Shape 128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Fit</a:t>
              </a:r>
              <a:endParaRPr b="1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9" name="Shape 129"/>
          <p:cNvGrpSpPr/>
          <p:nvPr/>
        </p:nvGrpSpPr>
        <p:grpSpPr>
          <a:xfrm>
            <a:off x="8152038" y="369832"/>
            <a:ext cx="602425" cy="641836"/>
            <a:chOff x="5970800" y="1619250"/>
            <a:chExt cx="428650" cy="456725"/>
          </a:xfrm>
        </p:grpSpPr>
        <p:sp>
          <p:nvSpPr>
            <p:cNvPr id="130" name="Shape 130"/>
            <p:cNvSpPr/>
            <p:nvPr/>
          </p:nvSpPr>
          <p:spPr>
            <a:xfrm>
              <a:off x="5970800" y="1674200"/>
              <a:ext cx="377975" cy="377950"/>
            </a:xfrm>
            <a:custGeom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6068500" y="1771875"/>
              <a:ext cx="182575" cy="182600"/>
            </a:xfrm>
            <a:custGeom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5981175" y="2005125"/>
              <a:ext cx="75125" cy="70850"/>
            </a:xfrm>
            <a:custGeom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6263875" y="2005125"/>
              <a:ext cx="74525" cy="70850"/>
            </a:xfrm>
            <a:custGeom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6147875" y="1619250"/>
              <a:ext cx="251575" cy="255850"/>
            </a:xfrm>
            <a:custGeom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119800" cy="302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9800" y="0"/>
            <a:ext cx="2787075" cy="34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875" y="0"/>
            <a:ext cx="1988000" cy="27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4875" y="0"/>
            <a:ext cx="2249126" cy="337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7">
            <a:alphaModFix/>
          </a:blip>
          <a:srcRect b="0" l="22774" r="11708" t="15832"/>
          <a:stretch/>
        </p:blipFill>
        <p:spPr>
          <a:xfrm>
            <a:off x="-129325" y="3025600"/>
            <a:ext cx="2249125" cy="43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19800" y="3488325"/>
            <a:ext cx="2787075" cy="371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6875" y="2714125"/>
            <a:ext cx="1988000" cy="300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10">
            <a:alphaModFix/>
          </a:blip>
          <a:srcRect b="18067" l="12513" r="12513" t="26252"/>
          <a:stretch/>
        </p:blipFill>
        <p:spPr>
          <a:xfrm>
            <a:off x="6894875" y="3376325"/>
            <a:ext cx="2570900" cy="286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271276"/>
            <a:ext cx="9144000" cy="4918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B600"/>
                </a:solidFill>
              </a:rPr>
              <a:t>Implementation</a:t>
            </a:r>
            <a:r>
              <a:rPr lang="en" sz="3600"/>
              <a:t> methods</a:t>
            </a:r>
            <a:endParaRPr sz="3600"/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922000" y="1625700"/>
            <a:ext cx="2332200" cy="29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Yorkdale Wifi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A web page that is only accessible when connected to Yorkdale wifi</a:t>
            </a:r>
            <a:endParaRPr sz="1600">
              <a:solidFill>
                <a:schemeClr val="dk2"/>
              </a:solidFill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55" name="Shape 155"/>
          <p:cNvSpPr txBox="1"/>
          <p:nvPr>
            <p:ph idx="2" type="body"/>
          </p:nvPr>
        </p:nvSpPr>
        <p:spPr>
          <a:xfrm>
            <a:off x="3373775" y="1625700"/>
            <a:ext cx="2332200" cy="29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Chat Bot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An interactive Facebook Messenger bot </a:t>
            </a:r>
            <a:endParaRPr sz="1600"/>
          </a:p>
        </p:txBody>
      </p:sp>
      <p:sp>
        <p:nvSpPr>
          <p:cNvPr id="156" name="Shape 156"/>
          <p:cNvSpPr txBox="1"/>
          <p:nvPr>
            <p:ph idx="3" type="body"/>
          </p:nvPr>
        </p:nvSpPr>
        <p:spPr>
          <a:xfrm>
            <a:off x="5825550" y="1625700"/>
            <a:ext cx="2332200" cy="29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Directory Screen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An interactive screen that snaps a picture </a:t>
            </a:r>
            <a:endParaRPr sz="16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8" name="Shape 158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159" name="Shape 159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